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304" r:id="rId39"/>
    <p:sldId id="305" r:id="rId40"/>
    <p:sldId id="306" r:id="rId41"/>
    <p:sldId id="292" r:id="rId42"/>
    <p:sldId id="293" r:id="rId43"/>
    <p:sldId id="294" r:id="rId44"/>
    <p:sldId id="295" r:id="rId45"/>
    <p:sldId id="330" r:id="rId46"/>
    <p:sldId id="296" r:id="rId47"/>
    <p:sldId id="297" r:id="rId48"/>
    <p:sldId id="298" r:id="rId49"/>
    <p:sldId id="299" r:id="rId50"/>
    <p:sldId id="300" r:id="rId51"/>
    <p:sldId id="301" r:id="rId53"/>
    <p:sldId id="302" r:id="rId54"/>
    <p:sldId id="303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9" Type="http://schemas.openxmlformats.org/officeDocument/2006/relationships/tableStyles" Target="tableStyles.xml"/><Relationship Id="rId68" Type="http://schemas.openxmlformats.org/officeDocument/2006/relationships/viewProps" Target="viewProps.xml"/><Relationship Id="rId67" Type="http://schemas.openxmlformats.org/officeDocument/2006/relationships/presProps" Target="presProps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4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B744E-C518-4501-B112-8EE4C8AC72CB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38C28-A55B-4D91-8A45-7CA7AA227D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38C28-A55B-4D91-8A45-7CA7AA227DC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0B4E-3880-4DFB-A169-E81599DD25EB}" type="datetimeFigureOut">
              <a:rPr lang="en-US" smtClean="0"/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9419A-B6BB-4BFA-B5BA-474AF5F5E2ED}" type="slidenum">
              <a:rPr lang="en-US" smtClean="0"/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8890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0B4E-3880-4DFB-A169-E81599DD25E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9419A-B6BB-4BFA-B5BA-474AF5F5E2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0B4E-3880-4DFB-A169-E81599DD25E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9419A-B6BB-4BFA-B5BA-474AF5F5E2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0B4E-3880-4DFB-A169-E81599DD25E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9419A-B6BB-4BFA-B5BA-474AF5F5E2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/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/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/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/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/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/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/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/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/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/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/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/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/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/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61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0B4E-3880-4DFB-A169-E81599DD25E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9419A-B6BB-4BFA-B5BA-474AF5F5E2ED}" type="slidenum">
              <a:rPr lang="en-US" smtClean="0"/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0B4E-3880-4DFB-A169-E81599DD25E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9419A-B6BB-4BFA-B5BA-474AF5F5E2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025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025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0B4E-3880-4DFB-A169-E81599DD25E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9419A-B6BB-4BFA-B5BA-474AF5F5E2ED}" type="slidenum">
              <a:rPr lang="en-US" smtClean="0"/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0B4E-3880-4DFB-A169-E81599DD25E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9419A-B6BB-4BFA-B5BA-474AF5F5E2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0B4E-3880-4DFB-A169-E81599DD25E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9419A-B6BB-4BFA-B5BA-474AF5F5E2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61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0B4E-3880-4DFB-A169-E81599DD25E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9419A-B6BB-4BFA-B5BA-474AF5F5E2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305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DEE80B4E-3880-4DFB-A169-E81599DD25E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E2D9419A-B6BB-4BFA-B5BA-474AF5F5E2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  <a:p>
            <a:pPr lvl="1" eaLnBrk="1" latinLnBrk="0" hangingPunct="1"/>
            <a:r>
              <a:rPr kumimoji="0" lang="en-US" smtClean="0"/>
              <a:t>Second level</a:t>
            </a:r>
            <a:endParaRPr kumimoji="0" lang="en-US" smtClean="0"/>
          </a:p>
          <a:p>
            <a:pPr lvl="2" eaLnBrk="1" latinLnBrk="0" hangingPunct="1"/>
            <a:r>
              <a:rPr kumimoji="0" lang="en-US" smtClean="0"/>
              <a:t>Third level</a:t>
            </a:r>
            <a:endParaRPr kumimoji="0" lang="en-US" smtClean="0"/>
          </a:p>
          <a:p>
            <a:pPr lvl="3" eaLnBrk="1" latinLnBrk="0" hangingPunct="1"/>
            <a:r>
              <a:rPr kumimoji="0" lang="en-US" smtClean="0"/>
              <a:t>Fourth level</a:t>
            </a:r>
            <a:endParaRPr kumimoji="0" lang="en-US" smtClean="0"/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DEE80B4E-3880-4DFB-A169-E81599DD25E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2D9419A-B6BB-4BFA-B5BA-474AF5F5E2ED}" type="slidenum">
              <a:rPr lang="en-US" smtClean="0"/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 panose="05000000000000000000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410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 panose="05000000000000000000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950" indent="-228600" algn="l" rtl="0" eaLnBrk="1" latinLnBrk="0" hangingPunct="1">
        <a:spcBef>
          <a:spcPct val="20000"/>
        </a:spcBef>
        <a:buClr>
          <a:schemeClr val="accent2"/>
        </a:buClr>
        <a:buFont typeface="Wingdings 2" panose="05020102010507070707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745" indent="-228600" algn="l" rtl="0" eaLnBrk="1" latinLnBrk="0" hangingPunct="1">
        <a:spcBef>
          <a:spcPct val="20000"/>
        </a:spcBef>
        <a:buClr>
          <a:schemeClr val="accent3"/>
        </a:buClr>
        <a:buFont typeface="Wingdings 3" panose="05040102010807070707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455" indent="-210185" algn="l" rtl="0" eaLnBrk="1" latinLnBrk="0" hangingPunct="1">
        <a:spcBef>
          <a:spcPct val="20000"/>
        </a:spcBef>
        <a:buClr>
          <a:schemeClr val="accent3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10055" indent="-210185" algn="l" rtl="0" eaLnBrk="1" latinLnBrk="0" hangingPunct="1">
        <a:spcBef>
          <a:spcPct val="20000"/>
        </a:spcBef>
        <a:buClr>
          <a:schemeClr val="accent3"/>
        </a:buClr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825" indent="-182880" algn="l" rtl="0" eaLnBrk="1" latinLnBrk="0" hangingPunct="1">
        <a:spcBef>
          <a:spcPct val="20000"/>
        </a:spcBef>
        <a:buClr>
          <a:schemeClr val="accent4"/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4230" indent="-182880" algn="l" rtl="0" eaLnBrk="1" latinLnBrk="0" hangingPunct="1">
        <a:spcBef>
          <a:spcPct val="20000"/>
        </a:spcBef>
        <a:buClr>
          <a:schemeClr val="accent4"/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hyperlink" Target="https://en.wikipedia.org/wiki/File:Skull_and_crossbones.sv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hyperlink" Target="http://laboratoryinfo.com/wp-content/uploads/2015/04/Explosive-material-hazard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hyperlink" Target="https://en.wikipedia.org/wiki/File:WMD-chemical.sv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hyperlink" Target="http://laboratoryinfo.com/wp-content/uploads/2015/04/Electrical-Hazard.p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hyperlink" Target="http://laboratoryinfo.com/wp-content/uploads/2015/04/Glassware-Hazard.png" TargetMode="Externa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openxmlformats.org/officeDocument/2006/relationships/hyperlink" Target="http://laboratoryinfo.com/wp-content/uploads/2015/04/Carcinogen-Hazard.png" TargetMode="External"/><Relationship Id="rId2" Type="http://schemas.openxmlformats.org/officeDocument/2006/relationships/image" Target="../media/image17.png"/><Relationship Id="rId1" Type="http://schemas.openxmlformats.org/officeDocument/2006/relationships/hyperlink" Target="https://en.wikipedia.org/wiki/File:GHS-pictogram-silhouette.sv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en.wikipedia.org/wiki/Sonication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en.wikipedia.org/wiki/Miscible" TargetMode="External"/><Relationship Id="rId1" Type="http://schemas.openxmlformats.org/officeDocument/2006/relationships/hyperlink" Target="https://en.wikipedia.org/wiki/Acetone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hyperlink" Target="https://en.wikipedia.org/wiki/Vivisection" TargetMode="External"/><Relationship Id="rId6" Type="http://schemas.openxmlformats.org/officeDocument/2006/relationships/hyperlink" Target="https://en.wikipedia.org/wiki/Autopsy" TargetMode="External"/><Relationship Id="rId5" Type="http://schemas.openxmlformats.org/officeDocument/2006/relationships/hyperlink" Target="https://en.wikipedia.org/wiki/Forensic_medicine" TargetMode="External"/><Relationship Id="rId4" Type="http://schemas.openxmlformats.org/officeDocument/2006/relationships/hyperlink" Target="https://en.wikipedia.org/wiki/Pathology" TargetMode="External"/><Relationship Id="rId3" Type="http://schemas.openxmlformats.org/officeDocument/2006/relationships/hyperlink" Target="https://en.wikipedia.org/wiki/Medicine" TargetMode="External"/><Relationship Id="rId2" Type="http://schemas.openxmlformats.org/officeDocument/2006/relationships/hyperlink" Target="https://en.wikipedia.org/wiki/Ancient_Greek" TargetMode="External"/><Relationship Id="rId1" Type="http://schemas.openxmlformats.org/officeDocument/2006/relationships/hyperlink" Target="https://en.wikipedia.org/wiki/Latin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://www.mun.ca/biology/Help_centre/1001_2_tutorialpages/Measuring_scope.html#MeasuringUnderScop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4.jpeg"/><Relationship Id="rId1" Type="http://schemas.openxmlformats.org/officeDocument/2006/relationships/hyperlink" Target="http://cdn.biologydiscussion.com/wp-content/uploads/2016/10/clip_image002-2.jpg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5.jpeg"/><Relationship Id="rId1" Type="http://schemas.openxmlformats.org/officeDocument/2006/relationships/hyperlink" Target="http://cdn.biologydiscussion.com/wp-content/uploads/2016/10/clip_image003-1.jpg" TargetMode="Externa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BIO104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BIOLOGICAL TECHNIQUES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FLAMMABLE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ttps://usercontent2.hubstatic.com/8158677_f520.jp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66800" y="990600"/>
            <a:ext cx="7162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IRRITANT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armful!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66800" y="12192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POISON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Skull and crossbones">
            <a:hlinkClick r:id="rId1" tooltip="&quot;Skull and crossbones&quot;"/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19200"/>
            <a:ext cx="6324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EXPLOSIVE MATERIAL HAZARD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explosive-material-hazard">
            <a:hlinkClick r:id="rId1"/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640079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CHEMICAL WEAPON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Chemical warfare">
            <a:hlinkClick r:id="rId1" tooltip="&quot;Chemical warfare&quot;"/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066800"/>
            <a:ext cx="7162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ELECTRICAL HAZARD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electrical-hazard">
            <a:hlinkClick r:id="rId1"/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716280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GLASSWARE HAZARD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glassware-hazards">
            <a:hlinkClick r:id="rId1"/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6781800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CARCINOGEN HAZARD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Biohazard">
            <a:hlinkClick r:id="rId1" tooltip="&quot;Biohazard&quot;"/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52600"/>
            <a:ext cx="4038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arcinogen-hazards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676400"/>
            <a:ext cx="3810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5400" b="1" dirty="0" smtClean="0"/>
          </a:p>
          <a:p>
            <a:pPr algn="ctr">
              <a:buNone/>
            </a:pPr>
            <a:r>
              <a:rPr lang="en-US" sz="5400" b="1" dirty="0" smtClean="0"/>
              <a:t>LABORATORY GLASSWARE</a:t>
            </a:r>
            <a:endParaRPr lang="en-US" sz="5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b="1" dirty="0" smtClean="0"/>
              <a:t>Erlenmeyer flask (conical flask) 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Used for titration or filtration of liquids and to prevent air contamination to sample during work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ttp://www.chemiasoft.com/images/conical-flask.jp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057400" y="2209800"/>
            <a:ext cx="4343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LABORATORY HAZARD SYMBOLS AND </a:t>
            </a:r>
            <a:r>
              <a:rPr lang="en-US" b="1" dirty="0" smtClean="0"/>
              <a:t>MEANINGS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GLOVES REQUIRED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Gloves required!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90600" y="2286000"/>
            <a:ext cx="7086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BEAKER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Used for measuring liquid roughly volume with low accuracy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ttp://www.chemiasoft.com/images/beaker.jp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14400" y="2057400"/>
            <a:ext cx="533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GRADUATED CYLINDER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Used for measuring liquid with better accuracy than beaker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ttp://www.chemiasoft.com/images/graduated-cylinder.jp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905000" y="1905000"/>
            <a:ext cx="4724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TEST TUBE HOLDER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Used for holding test tubes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http://www.chemiasoft.com/images/testtube-holder.jp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676400" y="1828800"/>
            <a:ext cx="5410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CRUCIBLE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Used for burning sample at high temperature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ttp://www.chemiasoft.com/images/crucible.jp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600200" y="1676400"/>
            <a:ext cx="6172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MORTAL AND PESTLE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Used for graining materials which have large particle size to small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ttp://www.chemiasoft.com/images/mortar-and-pestle.jp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19200" y="2286000"/>
            <a:ext cx="6781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ROUND BOTTOM FLASK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Used for distillation or heating of  liquid, allows uniform heating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ttp://www.chemiasoft.com/images/round-bottom-flask.jp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43000" y="1981200"/>
            <a:ext cx="5257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VOLUMETRIC FLASK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Used for measuring liquid with high accuracy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ttp://www.chemiasoft.com/images/volumetric-flask.jp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209800" y="1600200"/>
            <a:ext cx="3276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PIPETTE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Used to transfer exact amount of liquid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ttp://www.chemiasoft.com/images/pipette.jp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90600" y="1676400"/>
            <a:ext cx="685799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SEPARATORY FUNNEL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Used for Liquid-Liquid extracts, designed for increase separation efficiency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ttp://www.chemiasoft.com/images/separatory-funnel.jp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905000" y="2133601"/>
            <a:ext cx="6172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WATCH GLASS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Used  for air drying or oven drying of liquid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ttp://www.chemiasoft.com/images/watch-glass.jp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905000" y="1524000"/>
            <a:ext cx="5867400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BIOHAZARD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Biohazard!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90600" y="914400"/>
            <a:ext cx="6781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GLASS ROD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Used for stirring of liquid for several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ttp://www.chemiasoft.com/images/glass-rode.jp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24000" y="1905000"/>
            <a:ext cx="6629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DESSICATOR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Used to store material and protect it from air contamination or humidity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http://www.chemiasoft.com/images/desiccator.jp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71600" y="2362200"/>
            <a:ext cx="6858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FUNNEL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Used for liquid transfer. Also for simple filtration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ttp://www.chemiasoft.com/images/funnel.jp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24000" y="1828800"/>
            <a:ext cx="5410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Condenser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Used for condensing volatile liquid during distillation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ttp://www.chemiasoft.com/images/condenser.gif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90600" y="2286000"/>
            <a:ext cx="7086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Burette</a:t>
            </a:r>
            <a:r>
              <a:rPr lang="en-US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Used for titration where </a:t>
            </a:r>
            <a:r>
              <a:rPr lang="en-US" dirty="0" err="1" smtClean="0"/>
              <a:t>titrant</a:t>
            </a:r>
            <a:r>
              <a:rPr lang="en-US" dirty="0" smtClean="0"/>
              <a:t> pored inside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ttp://www.chemiasoft.com/images/burette.jp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057400" y="1905000"/>
            <a:ext cx="4343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b="1" dirty="0" smtClean="0"/>
              <a:t>Test Tube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Used to hold and mix liquids.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test tube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133600" y="2133600"/>
            <a:ext cx="441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b="1" dirty="0" smtClean="0"/>
              <a:t>Volumetric Pipette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Used to measure small amounts of liquid very accurately. Never pipette by mouth! Use </a:t>
            </a:r>
            <a:r>
              <a:rPr lang="en-US" dirty="0" err="1" smtClean="0"/>
              <a:t>pipetting</a:t>
            </a:r>
            <a:r>
              <a:rPr lang="en-US" dirty="0" smtClean="0"/>
              <a:t> aids.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Volumetric Pipet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905000" y="3048000"/>
            <a:ext cx="6019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762000"/>
          </a:xfrm>
        </p:spPr>
        <p:txBody>
          <a:bodyPr/>
          <a:lstStyle/>
          <a:p>
            <a:r>
              <a:rPr lang="en-US" b="1" dirty="0" smtClean="0"/>
              <a:t>Cleaning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772400" cy="536496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3100" dirty="0" smtClean="0"/>
              <a:t>A detergent solution may be used to soak glassware. This removes grease and loosens most contamination.</a:t>
            </a:r>
            <a:endParaRPr lang="en-US" sz="3100" dirty="0" smtClean="0"/>
          </a:p>
          <a:p>
            <a:pPr lvl="0"/>
            <a:endParaRPr lang="en-US" sz="3100" dirty="0" smtClean="0"/>
          </a:p>
          <a:p>
            <a:pPr lvl="0"/>
            <a:r>
              <a:rPr lang="en-US" sz="3100" dirty="0" smtClean="0"/>
              <a:t>Scrubbing with a brush or scouring pad is a mechanical means of removing gross contamination and large particles.</a:t>
            </a:r>
            <a:endParaRPr lang="en-US" sz="3100" dirty="0" smtClean="0"/>
          </a:p>
          <a:p>
            <a:pPr lvl="0">
              <a:buNone/>
            </a:pPr>
            <a:endParaRPr lang="en-US" sz="3100" dirty="0" smtClean="0"/>
          </a:p>
          <a:p>
            <a:pPr lvl="0"/>
            <a:r>
              <a:rPr lang="en-US" sz="3100" dirty="0" err="1" smtClean="0">
                <a:hlinkClick r:id="rId1" tooltip="Sonication"/>
              </a:rPr>
              <a:t>Sonicating</a:t>
            </a:r>
            <a:r>
              <a:rPr lang="en-US" sz="3100" dirty="0" smtClean="0"/>
              <a:t> the glassware in a hot detergent solution is an alternative to both a detergent solution and scrubbing.</a:t>
            </a:r>
            <a:endParaRPr lang="en-US" sz="3100" dirty="0" smtClean="0"/>
          </a:p>
          <a:p>
            <a:pPr lvl="0"/>
            <a:endParaRPr lang="en-US" sz="3100" dirty="0" smtClean="0"/>
          </a:p>
          <a:p>
            <a:pPr lvl="0"/>
            <a:r>
              <a:rPr lang="en-US" sz="3100" dirty="0" smtClean="0"/>
              <a:t>Solvents, such as mild acids, known to dissolve a specific contamination may be used to remove trace quantities.</a:t>
            </a:r>
            <a:endParaRPr lang="en-US" sz="3100" dirty="0" smtClean="0"/>
          </a:p>
          <a:p>
            <a:pPr lvl="0"/>
            <a:endParaRPr lang="en-US" sz="31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09600"/>
            <a:ext cx="7772400" cy="574596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Glassware is often dried by suspending it upside down to drip dry on racks; these can include a hot air fan to blow the internals dry. Another alternative is to place the glassware under vacuum, lower the boiling points of the remaining volatiles.</a:t>
            </a:r>
            <a:endParaRPr lang="en-US" dirty="0" smtClean="0"/>
          </a:p>
          <a:p>
            <a:r>
              <a:rPr lang="en-US" sz="2800" dirty="0" smtClean="0">
                <a:hlinkClick r:id="rId1" tooltip="Acetone"/>
              </a:rPr>
              <a:t>Acetone</a:t>
            </a:r>
            <a:r>
              <a:rPr lang="en-US" sz="2800" dirty="0" smtClean="0"/>
              <a:t> may be used for a final rinse of sensitive or urgently needed glassware as the solvent is </a:t>
            </a:r>
            <a:r>
              <a:rPr lang="en-US" sz="2800" dirty="0" smtClean="0">
                <a:hlinkClick r:id="rId2" tooltip="Miscible"/>
              </a:rPr>
              <a:t>miscible</a:t>
            </a:r>
            <a:r>
              <a:rPr lang="en-US" sz="2800" dirty="0" smtClean="0"/>
              <a:t> with water, and helps dilute and wash away remaining water from the glassware.</a:t>
            </a:r>
            <a:endParaRPr lang="en-US" sz="2800" dirty="0" smtClean="0"/>
          </a:p>
          <a:p>
            <a:pPr lvl="0">
              <a:buNone/>
            </a:pPr>
            <a:endParaRPr lang="en-US" dirty="0" smtClean="0"/>
          </a:p>
          <a:p>
            <a:pPr>
              <a:buNone/>
            </a:pPr>
            <a:r>
              <a:rPr lang="en-US" sz="3600" b="1" dirty="0" smtClean="0"/>
              <a:t>Disposal</a:t>
            </a:r>
            <a:endParaRPr lang="en-US" sz="3600" b="1" dirty="0" smtClean="0"/>
          </a:p>
          <a:p>
            <a:r>
              <a:rPr lang="en-US" dirty="0" smtClean="0"/>
              <a:t>Typically broken glassware must be disposed of separately because shattered glass may be sharp.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533400"/>
          </a:xfrm>
        </p:spPr>
        <p:txBody>
          <a:bodyPr/>
          <a:lstStyle/>
          <a:p>
            <a:r>
              <a:rPr lang="en-US" sz="3200" b="1" cap="all" dirty="0" smtClean="0"/>
              <a:t>Section cutting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772400" cy="54102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b="1" dirty="0" smtClean="0"/>
              <a:t>Cross section:</a:t>
            </a:r>
            <a:r>
              <a:rPr lang="en-US" dirty="0" smtClean="0"/>
              <a:t> Here the section passes at right angle to the material.  It is of two types.</a:t>
            </a:r>
            <a:endParaRPr lang="en-US" dirty="0" smtClean="0"/>
          </a:p>
          <a:p>
            <a:pPr lvl="0">
              <a:buNone/>
            </a:pPr>
            <a:r>
              <a:rPr lang="en-US" b="1" dirty="0" smtClean="0"/>
              <a:t>  </a:t>
            </a:r>
            <a:r>
              <a:rPr lang="en-US" b="1" dirty="0" err="1" smtClean="0"/>
              <a:t>i</a:t>
            </a:r>
            <a:r>
              <a:rPr lang="en-US" b="1" dirty="0" smtClean="0"/>
              <a:t>. Transverse Section:</a:t>
            </a:r>
            <a:r>
              <a:rPr lang="en-US" dirty="0" smtClean="0"/>
              <a:t> Here the section is cut at right angle to vertical axis of the plant such as stem and roots.</a:t>
            </a:r>
            <a:endParaRPr lang="en-US" dirty="0" smtClean="0"/>
          </a:p>
          <a:p>
            <a:pPr lvl="0">
              <a:buNone/>
            </a:pPr>
            <a:r>
              <a:rPr lang="en-US" b="1" dirty="0" smtClean="0"/>
              <a:t> ii. Vertical section</a:t>
            </a:r>
            <a:r>
              <a:rPr lang="en-US" dirty="0" smtClean="0"/>
              <a:t>:  In case of </a:t>
            </a:r>
            <a:r>
              <a:rPr lang="en-US" dirty="0" err="1" smtClean="0"/>
              <a:t>thallus</a:t>
            </a:r>
            <a:r>
              <a:rPr lang="en-US" dirty="0" smtClean="0"/>
              <a:t>, leaf, etc, the section is cut in transverse plane and is known as vertical section.  It is generally applied to the </a:t>
            </a:r>
            <a:r>
              <a:rPr lang="en-US" dirty="0" err="1" smtClean="0"/>
              <a:t>dorsiventral</a:t>
            </a:r>
            <a:r>
              <a:rPr lang="en-US" dirty="0" smtClean="0"/>
              <a:t> leaf and </a:t>
            </a:r>
            <a:r>
              <a:rPr lang="en-US" dirty="0" err="1" smtClean="0"/>
              <a:t>thallus</a:t>
            </a:r>
            <a:r>
              <a:rPr lang="en-US" dirty="0" smtClean="0"/>
              <a:t> growing prostrate.</a:t>
            </a:r>
            <a:endParaRPr lang="en-US" dirty="0" smtClean="0"/>
          </a:p>
          <a:p>
            <a:pPr lvl="0"/>
            <a:r>
              <a:rPr lang="en-US" b="1" dirty="0" smtClean="0"/>
              <a:t>Longitudinal Section:</a:t>
            </a:r>
            <a:r>
              <a:rPr lang="en-US" dirty="0" smtClean="0"/>
              <a:t> The section is cut at right angles to the transverse axis. It is of two types.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  </a:t>
            </a:r>
            <a:r>
              <a:rPr lang="en-US" dirty="0" err="1" smtClean="0"/>
              <a:t>i</a:t>
            </a:r>
            <a:r>
              <a:rPr lang="en-US" dirty="0" smtClean="0"/>
              <a:t>. Radial longitudinal section (R.L.S.).  it is the section that passes through radius.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 ii. Tangential </a:t>
            </a:r>
            <a:r>
              <a:rPr lang="en-US" dirty="0" err="1" smtClean="0"/>
              <a:t>Longitudianl</a:t>
            </a:r>
            <a:r>
              <a:rPr lang="en-US" dirty="0" smtClean="0"/>
              <a:t> section (T.L.S)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It is the section that passes through the tangent; this does not pass through central region, it is transverse to </a:t>
            </a:r>
            <a:r>
              <a:rPr lang="en-US" dirty="0" err="1" smtClean="0"/>
              <a:t>medullary</a:t>
            </a:r>
            <a:r>
              <a:rPr lang="en-US" dirty="0" smtClean="0"/>
              <a:t> ray.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HIGH VOLTAGE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https://usercontent2.hubstatic.com/8158627_f520.jp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600200" y="1143000"/>
            <a:ext cx="617219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FIRST 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983960"/>
          </a:xfrm>
        </p:spPr>
        <p:txBody>
          <a:bodyPr>
            <a:normAutofit/>
          </a:bodyPr>
          <a:lstStyle/>
          <a:p>
            <a:r>
              <a:rPr lang="en-US" b="1" dirty="0" smtClean="0"/>
              <a:t>First Aid</a:t>
            </a:r>
            <a:r>
              <a:rPr lang="en-US" dirty="0" smtClean="0"/>
              <a:t> is the provision of immediate medical assistance to an ill or injured person until definitive medical treatment can be accessed, or until the illness or injury is fully dealt with.</a:t>
            </a:r>
            <a:endParaRPr lang="en-US" dirty="0" smtClean="0"/>
          </a:p>
          <a:p>
            <a:r>
              <a:rPr lang="en-US" dirty="0" smtClean="0"/>
              <a:t>It generally consists of a series of simple, potentially life-saving steps that an individual can be trained to perform with minimal equipment.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381000"/>
          </a:xfrm>
        </p:spPr>
        <p:txBody>
          <a:bodyPr/>
          <a:lstStyle/>
          <a:p>
            <a:r>
              <a:rPr lang="en-US" sz="2400" dirty="0" smtClean="0"/>
              <a:t>BASIC CONTENTS ARE: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762000"/>
            <a:ext cx="4038600" cy="5534465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sz="3200" dirty="0" smtClean="0"/>
              <a:t>Adhesive tape</a:t>
            </a:r>
            <a:endParaRPr lang="en-US" sz="3200" dirty="0" smtClean="0"/>
          </a:p>
          <a:p>
            <a:pPr lvl="0"/>
            <a:r>
              <a:rPr lang="en-US" sz="3200" dirty="0" smtClean="0"/>
              <a:t>Elastic wrap bandages</a:t>
            </a:r>
            <a:endParaRPr lang="en-US" sz="3200" dirty="0" smtClean="0"/>
          </a:p>
          <a:p>
            <a:pPr lvl="0"/>
            <a:r>
              <a:rPr lang="en-US" sz="3200" dirty="0" smtClean="0"/>
              <a:t>Bandage strips and "butterfly" bandages in assorted sizes</a:t>
            </a:r>
            <a:endParaRPr lang="en-US" sz="3200" dirty="0" smtClean="0"/>
          </a:p>
          <a:p>
            <a:pPr lvl="0"/>
            <a:r>
              <a:rPr lang="en-US" sz="3200" dirty="0" smtClean="0"/>
              <a:t>Nonstick sterile bandages and roller gauze in assorted sizes</a:t>
            </a:r>
            <a:endParaRPr lang="en-US" sz="3200" dirty="0" smtClean="0"/>
          </a:p>
          <a:p>
            <a:pPr lvl="0"/>
            <a:r>
              <a:rPr lang="en-US" sz="3200" dirty="0" smtClean="0"/>
              <a:t>Eye shield or pad</a:t>
            </a:r>
            <a:endParaRPr lang="en-US" sz="3200" dirty="0" smtClean="0"/>
          </a:p>
          <a:p>
            <a:pPr lvl="0"/>
            <a:r>
              <a:rPr lang="en-US" sz="3200" dirty="0" smtClean="0"/>
              <a:t>Triangular bandage</a:t>
            </a:r>
            <a:endParaRPr lang="en-US" sz="3200" dirty="0" smtClean="0"/>
          </a:p>
          <a:p>
            <a:pPr lvl="0"/>
            <a:r>
              <a:rPr lang="en-US" sz="3200" dirty="0" smtClean="0"/>
              <a:t>Aluminum finger split</a:t>
            </a:r>
            <a:endParaRPr lang="en-US" sz="3200" dirty="0" smtClean="0"/>
          </a:p>
          <a:p>
            <a:pPr lvl="0"/>
            <a:r>
              <a:rPr lang="en-US" sz="3200" dirty="0" smtClean="0"/>
              <a:t>Instant cold packs</a:t>
            </a:r>
            <a:endParaRPr lang="en-US" sz="3200" dirty="0" smtClean="0"/>
          </a:p>
          <a:p>
            <a:pPr lvl="0"/>
            <a:r>
              <a:rPr lang="en-US" sz="3200" dirty="0" smtClean="0"/>
              <a:t>Cotton balls and cotton-tipped swabs</a:t>
            </a:r>
            <a:endParaRPr lang="en-US" sz="3200" dirty="0" smtClean="0"/>
          </a:p>
          <a:p>
            <a:pPr lvl="0"/>
            <a:r>
              <a:rPr lang="en-US" sz="3200" dirty="0" smtClean="0"/>
              <a:t>Disposable </a:t>
            </a:r>
            <a:r>
              <a:rPr lang="en-US" sz="3200" dirty="0" err="1" smtClean="0"/>
              <a:t>nonlatex</a:t>
            </a:r>
            <a:r>
              <a:rPr lang="en-US" sz="3200" dirty="0" smtClean="0"/>
              <a:t> examination gloves, several pairs</a:t>
            </a:r>
            <a:endParaRPr lang="en-US" sz="3200" dirty="0" smtClean="0"/>
          </a:p>
          <a:p>
            <a:pPr lvl="0"/>
            <a:r>
              <a:rPr lang="en-US" sz="3200" dirty="0" smtClean="0"/>
              <a:t>Duct tape</a:t>
            </a:r>
            <a:endParaRPr lang="en-US" sz="3200" dirty="0" smtClean="0"/>
          </a:p>
          <a:p>
            <a:pPr lvl="0"/>
            <a:r>
              <a:rPr lang="en-US" sz="3200" dirty="0" smtClean="0"/>
              <a:t>Petroleum jelly or other lubricant</a:t>
            </a:r>
            <a:endParaRPr lang="en-US" sz="32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55344" y="914401"/>
            <a:ext cx="4038600" cy="52578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sz="3600" dirty="0" smtClean="0"/>
              <a:t>Plastic bags, assorted sizes</a:t>
            </a:r>
            <a:endParaRPr lang="en-US" sz="3600" dirty="0" smtClean="0"/>
          </a:p>
          <a:p>
            <a:pPr lvl="0"/>
            <a:r>
              <a:rPr lang="en-US" sz="3600" dirty="0" smtClean="0"/>
              <a:t>Safety pins in assorted sizes</a:t>
            </a:r>
            <a:endParaRPr lang="en-US" sz="3600" dirty="0" smtClean="0"/>
          </a:p>
          <a:p>
            <a:pPr lvl="0"/>
            <a:r>
              <a:rPr lang="en-US" sz="3600" dirty="0" smtClean="0"/>
              <a:t>Scissors and tweezers</a:t>
            </a:r>
            <a:endParaRPr lang="en-US" sz="3600" dirty="0" smtClean="0"/>
          </a:p>
          <a:p>
            <a:pPr lvl="0"/>
            <a:r>
              <a:rPr lang="en-US" sz="3600" dirty="0" smtClean="0"/>
              <a:t>Soap or hand sanitizer</a:t>
            </a:r>
            <a:endParaRPr lang="en-US" sz="3600" dirty="0" smtClean="0"/>
          </a:p>
          <a:p>
            <a:pPr lvl="0"/>
            <a:r>
              <a:rPr lang="en-US" sz="3600" dirty="0" smtClean="0"/>
              <a:t>Antibiotic ointment</a:t>
            </a:r>
            <a:endParaRPr lang="en-US" sz="3600" dirty="0" smtClean="0"/>
          </a:p>
          <a:p>
            <a:pPr lvl="0"/>
            <a:r>
              <a:rPr lang="en-US" sz="3600" dirty="0" smtClean="0"/>
              <a:t>Antiseptic solution and </a:t>
            </a:r>
            <a:r>
              <a:rPr lang="en-US" sz="3600" dirty="0" err="1" smtClean="0"/>
              <a:t>towelettes</a:t>
            </a:r>
            <a:endParaRPr lang="en-US" sz="3600" dirty="0" smtClean="0"/>
          </a:p>
          <a:p>
            <a:pPr lvl="0"/>
            <a:r>
              <a:rPr lang="en-US" sz="3600" dirty="0" smtClean="0"/>
              <a:t>Eyewash solution</a:t>
            </a:r>
            <a:endParaRPr lang="en-US" sz="3600" dirty="0" smtClean="0"/>
          </a:p>
          <a:p>
            <a:pPr lvl="0"/>
            <a:r>
              <a:rPr lang="en-US" sz="3600" dirty="0" smtClean="0"/>
              <a:t>Thermometer</a:t>
            </a:r>
            <a:endParaRPr lang="en-US" sz="3600" dirty="0" smtClean="0"/>
          </a:p>
          <a:p>
            <a:pPr lvl="0"/>
            <a:r>
              <a:rPr lang="en-US" sz="3600" dirty="0" smtClean="0"/>
              <a:t>Turkey </a:t>
            </a:r>
            <a:r>
              <a:rPr lang="en-US" sz="3600" dirty="0" err="1" smtClean="0"/>
              <a:t>baster</a:t>
            </a:r>
            <a:r>
              <a:rPr lang="en-US" sz="3600" dirty="0" smtClean="0"/>
              <a:t> or other bulb suction device for flushing wounds</a:t>
            </a:r>
            <a:endParaRPr lang="en-US" sz="3600" dirty="0" smtClean="0"/>
          </a:p>
          <a:p>
            <a:pPr lvl="0"/>
            <a:r>
              <a:rPr lang="en-US" sz="3600" dirty="0" smtClean="0"/>
              <a:t>Breathing barrier</a:t>
            </a:r>
            <a:endParaRPr lang="en-US" sz="3600" dirty="0" smtClean="0"/>
          </a:p>
          <a:p>
            <a:pPr lvl="0"/>
            <a:r>
              <a:rPr lang="en-US" sz="3600" dirty="0" smtClean="0"/>
              <a:t>Syringe, medicine cup or spoon</a:t>
            </a:r>
            <a:endParaRPr lang="en-US" sz="3600" dirty="0" smtClean="0"/>
          </a:p>
          <a:p>
            <a:pPr lvl="0"/>
            <a:r>
              <a:rPr lang="en-US" sz="3600" dirty="0" smtClean="0"/>
              <a:t>First-aid manual</a:t>
            </a:r>
            <a:endParaRPr lang="en-US" sz="36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478536"/>
          </a:xfrm>
        </p:spPr>
        <p:txBody>
          <a:bodyPr/>
          <a:lstStyle/>
          <a:p>
            <a:r>
              <a:rPr lang="en-US" sz="2800" dirty="0" smtClean="0"/>
              <a:t>Medications 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64344" y="1219201"/>
            <a:ext cx="4038600" cy="507726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Aloe </a:t>
            </a:r>
            <a:r>
              <a:rPr lang="en-US" dirty="0" err="1" smtClean="0"/>
              <a:t>vera</a:t>
            </a:r>
            <a:r>
              <a:rPr lang="en-US" dirty="0" smtClean="0"/>
              <a:t> gel</a:t>
            </a:r>
            <a:endParaRPr lang="en-US" dirty="0" smtClean="0"/>
          </a:p>
          <a:p>
            <a:pPr lvl="0"/>
            <a:r>
              <a:rPr lang="en-US" dirty="0" smtClean="0"/>
              <a:t>Calamine lotion</a:t>
            </a:r>
            <a:endParaRPr lang="en-US" dirty="0" smtClean="0"/>
          </a:p>
          <a:p>
            <a:pPr lvl="0"/>
            <a:r>
              <a:rPr lang="en-US" dirty="0" smtClean="0"/>
              <a:t>Anti-diarrhea medication</a:t>
            </a:r>
            <a:endParaRPr lang="en-US" dirty="0" smtClean="0"/>
          </a:p>
          <a:p>
            <a:pPr lvl="0"/>
            <a:r>
              <a:rPr lang="en-US" dirty="0" smtClean="0"/>
              <a:t>Laxative</a:t>
            </a:r>
            <a:endParaRPr lang="en-US" dirty="0" smtClean="0"/>
          </a:p>
          <a:p>
            <a:pPr lvl="0"/>
            <a:r>
              <a:rPr lang="en-US" dirty="0" smtClean="0"/>
              <a:t>Antacids</a:t>
            </a:r>
            <a:endParaRPr lang="en-US" dirty="0" smtClean="0"/>
          </a:p>
          <a:p>
            <a:pPr lvl="0"/>
            <a:r>
              <a:rPr lang="en-US" dirty="0" smtClean="0"/>
              <a:t>Antihistamine, such as </a:t>
            </a:r>
            <a:r>
              <a:rPr lang="en-US" dirty="0" err="1" smtClean="0"/>
              <a:t>diphenhydramine</a:t>
            </a:r>
            <a:endParaRPr lang="en-US" dirty="0" smtClean="0"/>
          </a:p>
          <a:p>
            <a:pPr lvl="0"/>
            <a:r>
              <a:rPr lang="en-US" dirty="0" smtClean="0"/>
              <a:t>Pain relievers, such as acetaminophen (Tylenol, others), ibuprofen (Advil, Motrin IB, others) and aspirin (never give aspirin to children)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55344" y="1219201"/>
            <a:ext cx="4038600" cy="507726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Hydrocortisone cream</a:t>
            </a:r>
            <a:endParaRPr lang="en-US" dirty="0" smtClean="0"/>
          </a:p>
          <a:p>
            <a:pPr lvl="0"/>
            <a:r>
              <a:rPr lang="en-US" dirty="0" smtClean="0"/>
              <a:t>Cough and cold medications</a:t>
            </a:r>
            <a:endParaRPr lang="en-US" dirty="0" smtClean="0"/>
          </a:p>
          <a:p>
            <a:pPr lvl="0"/>
            <a:r>
              <a:rPr lang="en-US" dirty="0" smtClean="0"/>
              <a:t>Personal medications that don't need refrigeration</a:t>
            </a:r>
            <a:endParaRPr lang="en-US" dirty="0" smtClean="0"/>
          </a:p>
          <a:p>
            <a:pPr lvl="0"/>
            <a:r>
              <a:rPr lang="en-US" dirty="0" smtClean="0"/>
              <a:t>Auto-injector of epinephrine, if prescribed by your doctor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381000"/>
            <a:ext cx="7772400" cy="60198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The principle of first aid is immediate action.</a:t>
            </a:r>
            <a:endParaRPr lang="en-US" dirty="0" smtClean="0"/>
          </a:p>
          <a:p>
            <a:pPr lvl="0"/>
            <a:r>
              <a:rPr lang="en-US" dirty="0" smtClean="0"/>
              <a:t>Any action taken needs to be careful and deliberate and the first-aider should remain calm at all times.</a:t>
            </a:r>
            <a:endParaRPr lang="en-US" dirty="0" smtClean="0"/>
          </a:p>
          <a:p>
            <a:pPr lvl="0"/>
            <a:r>
              <a:rPr lang="en-US" dirty="0" smtClean="0"/>
              <a:t>The first priority is to yourself and other bystanders. </a:t>
            </a:r>
            <a:endParaRPr lang="en-US" dirty="0" smtClean="0"/>
          </a:p>
          <a:p>
            <a:pPr lvl="0"/>
            <a:r>
              <a:rPr lang="en-US" dirty="0" smtClean="0"/>
              <a:t>Assess for danger and think before you act:</a:t>
            </a:r>
            <a:endParaRPr lang="en-US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/>
              <a:t>There may be gas - risk of explosion or asphyxiation</a:t>
            </a:r>
            <a:endParaRPr lang="en-US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/>
              <a:t>Electricity - the pool of water around the faulty washing machine may be live;</a:t>
            </a:r>
            <a:endParaRPr lang="en-US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/>
              <a:t>Fire - opening a hot door may be the last thing you should do; </a:t>
            </a:r>
            <a:endParaRPr lang="en-US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/>
              <a:t>Assault - the assailant with a knife or a gun may be behind the door awaiting their next victim or a hostage; </a:t>
            </a:r>
            <a:endParaRPr lang="en-US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/>
              <a:t>Blood - avoid unnecessary contact with bodily fluids by wearing gloves and a face shield if available.</a:t>
            </a:r>
            <a:endParaRPr lang="en-US" dirty="0" smtClean="0"/>
          </a:p>
          <a:p>
            <a:r>
              <a:rPr lang="en-US" dirty="0" smtClean="0"/>
              <a:t>It is important to assess the situation quickly, to appreciate the limitations of your own actions and to seek expert assistance.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just"/>
            <a:r>
              <a:rPr lang="en-US"/>
              <a:t>        ASSIGNMENT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68580" indent="0">
              <a:buNone/>
            </a:pPr>
            <a:r>
              <a:rPr lang="en-US"/>
              <a:t>	Describe how you will carry out CPR </a:t>
            </a:r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609600"/>
          </a:xfrm>
        </p:spPr>
        <p:txBody>
          <a:bodyPr/>
          <a:lstStyle/>
          <a:p>
            <a:r>
              <a:rPr lang="en-US" b="1" dirty="0" smtClean="0"/>
              <a:t> </a:t>
            </a:r>
            <a:r>
              <a:rPr lang="en-US" sz="3200" b="1" dirty="0" smtClean="0"/>
              <a:t>DISSECTION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7772400" cy="528876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n-US" sz="3100" b="1" dirty="0" smtClean="0"/>
              <a:t>Dissection</a:t>
            </a:r>
            <a:r>
              <a:rPr lang="en-US" sz="3100" dirty="0" smtClean="0"/>
              <a:t> (from </a:t>
            </a:r>
            <a:r>
              <a:rPr lang="en-US" sz="3100" dirty="0" smtClean="0">
                <a:hlinkClick r:id="rId1" tooltip="Latin"/>
              </a:rPr>
              <a:t>Latin</a:t>
            </a:r>
            <a:r>
              <a:rPr lang="en-US" sz="3100" dirty="0" smtClean="0"/>
              <a:t> </a:t>
            </a:r>
            <a:r>
              <a:rPr lang="en-US" sz="3100" i="1" dirty="0" err="1" smtClean="0"/>
              <a:t>dissecare</a:t>
            </a:r>
            <a:r>
              <a:rPr lang="en-US" sz="3100" dirty="0" smtClean="0"/>
              <a:t> "to cut to pieces" also called </a:t>
            </a:r>
            <a:r>
              <a:rPr lang="en-US" sz="3100" b="1" dirty="0" smtClean="0"/>
              <a:t>anatomization</a:t>
            </a:r>
            <a:r>
              <a:rPr lang="en-US" sz="3100" dirty="0" smtClean="0"/>
              <a:t>, from </a:t>
            </a:r>
            <a:r>
              <a:rPr lang="en-US" sz="3100" dirty="0" smtClean="0">
                <a:hlinkClick r:id="rId2" tooltip="Ancient Greek"/>
              </a:rPr>
              <a:t>Greek</a:t>
            </a:r>
            <a:r>
              <a:rPr lang="en-US" sz="3100" dirty="0" smtClean="0"/>
              <a:t> </a:t>
            </a:r>
            <a:r>
              <a:rPr lang="en-US" sz="3100" i="1" dirty="0" err="1" smtClean="0"/>
              <a:t>anatomia</a:t>
            </a:r>
            <a:r>
              <a:rPr lang="en-US" sz="3100" dirty="0" smtClean="0"/>
              <a:t>,</a:t>
            </a:r>
            <a:r>
              <a:rPr lang="en-US" sz="3100" baseline="30000" dirty="0" smtClean="0"/>
              <a:t> </a:t>
            </a:r>
            <a:r>
              <a:rPr lang="en-US" sz="3100" dirty="0" smtClean="0"/>
              <a:t>from </a:t>
            </a:r>
            <a:r>
              <a:rPr lang="en-US" sz="3100" i="1" dirty="0" err="1" smtClean="0"/>
              <a:t>ana</a:t>
            </a:r>
            <a:r>
              <a:rPr lang="en-US" sz="3100" i="1" dirty="0" smtClean="0"/>
              <a:t>-</a:t>
            </a:r>
            <a:r>
              <a:rPr lang="en-US" sz="3100" dirty="0" smtClean="0"/>
              <a:t> "up" and </a:t>
            </a:r>
            <a:r>
              <a:rPr lang="en-US" sz="3100" i="1" dirty="0" err="1" smtClean="0"/>
              <a:t>temnein</a:t>
            </a:r>
            <a:r>
              <a:rPr lang="en-US" sz="3100" dirty="0" smtClean="0"/>
              <a:t> "to cut") is the process of disassembling and observing something to determine its internal structure and as an aid to discerning the functions and relationships of its components. </a:t>
            </a:r>
            <a:endParaRPr lang="en-US" sz="3100" dirty="0" smtClean="0"/>
          </a:p>
          <a:p>
            <a:pPr algn="just">
              <a:buNone/>
            </a:pPr>
            <a:r>
              <a:rPr lang="en-US" sz="3100" dirty="0" smtClean="0"/>
              <a:t>The term is most often used concerning the dissection of plants and animals, including humans. Human dissection is commonly practiced in the teaching of anatomy for students of </a:t>
            </a:r>
            <a:r>
              <a:rPr lang="en-US" sz="3100" dirty="0" smtClean="0">
                <a:hlinkClick r:id="rId3" tooltip="Medicine"/>
              </a:rPr>
              <a:t>medicine</a:t>
            </a:r>
            <a:r>
              <a:rPr lang="en-US" sz="3100" dirty="0" smtClean="0"/>
              <a:t>, while students of biology often engage in dissections of animals, but also of plants. Dissection is a medical practice utilized in </a:t>
            </a:r>
            <a:r>
              <a:rPr lang="en-US" sz="3100" dirty="0" smtClean="0">
                <a:hlinkClick r:id="rId4" tooltip="Pathology"/>
              </a:rPr>
              <a:t>pathology</a:t>
            </a:r>
            <a:r>
              <a:rPr lang="en-US" sz="3100" dirty="0" smtClean="0"/>
              <a:t> and </a:t>
            </a:r>
            <a:r>
              <a:rPr lang="en-US" sz="3100" dirty="0" smtClean="0">
                <a:hlinkClick r:id="rId5" tooltip="Forensic medicine"/>
              </a:rPr>
              <a:t>forensic medicine</a:t>
            </a:r>
            <a:r>
              <a:rPr lang="en-US" sz="3100" dirty="0" smtClean="0"/>
              <a:t> during </a:t>
            </a:r>
            <a:r>
              <a:rPr lang="en-US" sz="3100" dirty="0" smtClean="0">
                <a:hlinkClick r:id="rId6" tooltip="Autopsy"/>
              </a:rPr>
              <a:t>autopsy</a:t>
            </a:r>
            <a:r>
              <a:rPr lang="en-US" sz="3100" dirty="0" smtClean="0"/>
              <a:t>. </a:t>
            </a:r>
            <a:endParaRPr lang="en-US" sz="3100" dirty="0" smtClean="0"/>
          </a:p>
          <a:p>
            <a:pPr algn="just">
              <a:buNone/>
            </a:pPr>
            <a:r>
              <a:rPr lang="en-US" sz="3100" dirty="0" smtClean="0">
                <a:hlinkClick r:id="rId7" tooltip="Vivisection"/>
              </a:rPr>
              <a:t>Vivisection</a:t>
            </a:r>
            <a:r>
              <a:rPr lang="en-US" sz="3100" dirty="0" smtClean="0"/>
              <a:t> is related to dissection, but it is done on living specimens. </a:t>
            </a:r>
            <a:endParaRPr lang="en-US" sz="31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554736"/>
          </a:xfrm>
        </p:spPr>
        <p:txBody>
          <a:bodyPr/>
          <a:lstStyle/>
          <a:p>
            <a:r>
              <a:rPr lang="en-US" sz="2800" b="1" dirty="0" smtClean="0"/>
              <a:t>CARE OF DISSECTION KIT</a:t>
            </a:r>
            <a:br>
              <a:rPr lang="en-US" sz="2800" b="1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772400" cy="536496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Safety Precautions</a:t>
            </a:r>
            <a:endParaRPr lang="en-US" b="1" dirty="0" smtClean="0"/>
          </a:p>
          <a:p>
            <a:r>
              <a:rPr lang="en-US" dirty="0" smtClean="0"/>
              <a:t>Handle scalpels, razor blades and other sharp instruments with care. Always cut away from the body and other people. </a:t>
            </a:r>
            <a:endParaRPr lang="en-US" dirty="0" smtClean="0"/>
          </a:p>
          <a:p>
            <a:r>
              <a:rPr lang="en-US" dirty="0" smtClean="0"/>
              <a:t>Do not use excessive force when working with or cleaning sharp instruments. </a:t>
            </a:r>
            <a:endParaRPr lang="en-US" dirty="0" smtClean="0"/>
          </a:p>
          <a:p>
            <a:r>
              <a:rPr lang="en-US" dirty="0" smtClean="0"/>
              <a:t>Always wear chemical splash goggles, chemical resistant gloves, and chemical resistant apron when working with preserved specimens. </a:t>
            </a:r>
            <a:endParaRPr lang="en-US" dirty="0" smtClean="0"/>
          </a:p>
          <a:p>
            <a:r>
              <a:rPr lang="en-US" dirty="0" smtClean="0"/>
              <a:t>Wash hands thoroughly with soap and water before leaving the laboratory.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554736"/>
          </a:xfrm>
        </p:spPr>
        <p:txBody>
          <a:bodyPr/>
          <a:lstStyle/>
          <a:p>
            <a:r>
              <a:rPr lang="en-US" sz="2800" b="1" dirty="0" smtClean="0"/>
              <a:t>How to help prevent rust</a:t>
            </a:r>
            <a:br>
              <a:rPr lang="en-US" sz="2800" b="1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7772400" cy="52887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Rinse instruments and dissection pan after each use. Make sure to dry thoroughly either with a cloth or paper towel.</a:t>
            </a:r>
            <a:endParaRPr lang="en-US" dirty="0" smtClean="0"/>
          </a:p>
          <a:p>
            <a:r>
              <a:rPr lang="en-US" dirty="0" smtClean="0"/>
              <a:t>If the dissection pan contains rubber inserts, wash and dry them separately. Leaving the insert in the pan will </a:t>
            </a:r>
            <a:r>
              <a:rPr lang="en-US" dirty="0" err="1" smtClean="0"/>
              <a:t>harbour</a:t>
            </a:r>
            <a:r>
              <a:rPr lang="en-US" dirty="0" smtClean="0"/>
              <a:t> moisture and cause the pan to develop rust faster. Dry the pan on edge to allow the maximum surface area to be exposed to air.</a:t>
            </a:r>
            <a:endParaRPr lang="en-US" dirty="0" smtClean="0"/>
          </a:p>
          <a:p>
            <a:r>
              <a:rPr lang="en-US" dirty="0" smtClean="0"/>
              <a:t>Always remove scalpel blades at the end of each dissection unit and carefully dispose of in a sharps container.</a:t>
            </a:r>
            <a:endParaRPr lang="en-US" dirty="0" smtClean="0"/>
          </a:p>
          <a:p>
            <a:r>
              <a:rPr lang="en-US" dirty="0" smtClean="0"/>
              <a:t>Dispose of any instruments that are damaged and cannot be repaired.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33400"/>
            <a:ext cx="7772400" cy="6019800"/>
          </a:xfrm>
        </p:spPr>
        <p:txBody>
          <a:bodyPr>
            <a:normAutofit fontScale="42500" lnSpcReduction="20000"/>
          </a:bodyPr>
          <a:lstStyle/>
          <a:p>
            <a:r>
              <a:rPr lang="en-US" sz="4570" dirty="0" smtClean="0"/>
              <a:t>Clean instruments with </a:t>
            </a:r>
            <a:r>
              <a:rPr lang="en-US" sz="4570" dirty="0" err="1" smtClean="0"/>
              <a:t>Alconox</a:t>
            </a:r>
            <a:r>
              <a:rPr lang="en-US" sz="4570" dirty="0" smtClean="0"/>
              <a:t>® (concentrated, anionic detergent for manual and ultrasonic cleaning) cleaning compound.</a:t>
            </a:r>
            <a:endParaRPr lang="en-US" sz="4570" dirty="0" smtClean="0"/>
          </a:p>
          <a:p>
            <a:pPr>
              <a:buNone/>
            </a:pPr>
            <a:r>
              <a:rPr lang="en-US" sz="4570" dirty="0" smtClean="0"/>
              <a:t>—Make cleaning detergent by mixing one teaspoon with one </a:t>
            </a:r>
            <a:r>
              <a:rPr lang="en-US" sz="4570" dirty="0" err="1" smtClean="0"/>
              <a:t>litre</a:t>
            </a:r>
            <a:r>
              <a:rPr lang="en-US" sz="4570" dirty="0" smtClean="0"/>
              <a:t> of water.</a:t>
            </a:r>
            <a:endParaRPr lang="en-US" sz="4570" dirty="0" smtClean="0"/>
          </a:p>
          <a:p>
            <a:pPr>
              <a:buNone/>
            </a:pPr>
            <a:r>
              <a:rPr lang="en-US" sz="4570" dirty="0" smtClean="0"/>
              <a:t>— Clean the instrument with a cloth or sponge wet with the cleaning detergent. The instrument can be submerged if necessary.</a:t>
            </a:r>
            <a:endParaRPr lang="en-US" sz="4570" dirty="0" smtClean="0"/>
          </a:p>
          <a:p>
            <a:pPr>
              <a:buNone/>
            </a:pPr>
            <a:r>
              <a:rPr lang="en-US" sz="4570" dirty="0" smtClean="0"/>
              <a:t>—Rinse with water and dry thoroughly according to the following instructions.</a:t>
            </a:r>
            <a:endParaRPr lang="en-US" sz="4570" dirty="0" smtClean="0"/>
          </a:p>
          <a:p>
            <a:r>
              <a:rPr lang="en-US" sz="4570" dirty="0" smtClean="0"/>
              <a:t>Drying instruments thoroughly is the single most important factor in preventing rust.</a:t>
            </a:r>
            <a:endParaRPr lang="en-US" sz="4570" dirty="0" smtClean="0"/>
          </a:p>
          <a:p>
            <a:pPr>
              <a:buNone/>
            </a:pPr>
            <a:r>
              <a:rPr lang="en-US" sz="4570" dirty="0" smtClean="0"/>
              <a:t>—Dry as completely as possible using towels or paper towels.</a:t>
            </a:r>
            <a:endParaRPr lang="en-US" sz="4570" dirty="0" smtClean="0"/>
          </a:p>
          <a:p>
            <a:pPr>
              <a:buNone/>
            </a:pPr>
            <a:r>
              <a:rPr lang="en-US" sz="4570" dirty="0" smtClean="0"/>
              <a:t>—If possible, allow a fan to circulate the air around the tools until each object is dried thoroughly.</a:t>
            </a:r>
            <a:endParaRPr lang="en-US" sz="4570" dirty="0" smtClean="0"/>
          </a:p>
          <a:p>
            <a:pPr>
              <a:buNone/>
            </a:pPr>
            <a:r>
              <a:rPr lang="en-US" sz="4570" dirty="0" smtClean="0"/>
              <a:t>— If a fan is not available, place instruments on a towel near a sunny window. Replace the towels when the items are turned over.</a:t>
            </a:r>
            <a:endParaRPr lang="en-US" sz="4570" dirty="0" smtClean="0"/>
          </a:p>
          <a:p>
            <a:r>
              <a:rPr lang="en-US" sz="4570" dirty="0" smtClean="0"/>
              <a:t>For long term storage, make sure instruments are completely dry and place them in a plastic bin with a desiccant such as silica gel packets.</a:t>
            </a:r>
            <a:endParaRPr lang="en-US" sz="4570" dirty="0" smtClean="0"/>
          </a:p>
          <a:p>
            <a:r>
              <a:rPr lang="en-US" sz="4570" dirty="0" smtClean="0"/>
              <a:t>For the best rust prevention, purchase instruments made with stainless steel or surgical steel. Although stainless steel instruments are initially more expensive, they tend to last longer before rusting</a:t>
            </a:r>
            <a:r>
              <a:rPr lang="en-US" sz="3200" dirty="0" smtClean="0"/>
              <a:t>.</a:t>
            </a:r>
            <a:endParaRPr lang="en-US" sz="32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14401"/>
            <a:ext cx="4038600" cy="5382064"/>
          </a:xfrm>
        </p:spPr>
        <p:txBody>
          <a:bodyPr/>
          <a:lstStyle/>
          <a:p>
            <a:pPr marL="411480" lvl="1" indent="-342900">
              <a:spcBef>
                <a:spcPts val="700"/>
              </a:spcBef>
              <a:buClr>
                <a:schemeClr val="tx2"/>
              </a:buClr>
              <a:buSzPct val="95000"/>
              <a:buNone/>
            </a:pPr>
            <a:r>
              <a:rPr lang="en-US" b="1" dirty="0" smtClean="0"/>
              <a:t>DISSECTING KIT FOR STUDENTS</a:t>
            </a:r>
            <a:endParaRPr lang="en-US" b="1" dirty="0" smtClean="0"/>
          </a:p>
          <a:p>
            <a:pPr marL="411480" lvl="1" indent="-342900">
              <a:spcBef>
                <a:spcPts val="700"/>
              </a:spcBef>
              <a:buClr>
                <a:schemeClr val="tx2"/>
              </a:buClr>
              <a:buSzPct val="95000"/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55344" y="838201"/>
            <a:ext cx="4038600" cy="5458264"/>
          </a:xfrm>
        </p:spPr>
        <p:txBody>
          <a:bodyPr/>
          <a:lstStyle/>
          <a:p>
            <a:pPr marL="411480" lvl="1" indent="-342900">
              <a:spcBef>
                <a:spcPts val="700"/>
              </a:spcBef>
              <a:buClr>
                <a:schemeClr val="tx2"/>
              </a:buClr>
              <a:buSzPct val="95000"/>
              <a:buNone/>
            </a:pPr>
            <a:r>
              <a:rPr lang="en-US" b="1" dirty="0" smtClean="0"/>
              <a:t>STUDENT BOTANICAL KIT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8" name="Picture 7" descr="https://www.wpiinc.com/clientuploads/directory/products/Student_Dissecti_4fd0a24a99bdd.jp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57200" y="1772920"/>
            <a:ext cx="3962400" cy="340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s://www.wpiinc.com/images/directory/products/Student_Botanica_4fd0a18202602_lr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88160"/>
            <a:ext cx="4038600" cy="328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HOT SURFACE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ot Surface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43000" y="1143000"/>
            <a:ext cx="5867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762001"/>
            <a:ext cx="4038600" cy="5534464"/>
          </a:xfrm>
        </p:spPr>
        <p:txBody>
          <a:bodyPr/>
          <a:lstStyle/>
          <a:p>
            <a:pPr marL="411480" lvl="1" indent="-342900">
              <a:spcBef>
                <a:spcPts val="700"/>
              </a:spcBef>
              <a:buClr>
                <a:schemeClr val="tx2"/>
              </a:buClr>
              <a:buSzPct val="95000"/>
              <a:buNone/>
            </a:pPr>
            <a:r>
              <a:rPr lang="en-US" b="1" dirty="0" smtClean="0"/>
              <a:t>STUDENT ANATOMY KIT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685801"/>
            <a:ext cx="4038600" cy="5610664"/>
          </a:xfrm>
        </p:spPr>
        <p:txBody>
          <a:bodyPr/>
          <a:lstStyle/>
          <a:p>
            <a:pPr marL="411480" lvl="1" indent="-342900">
              <a:spcBef>
                <a:spcPts val="700"/>
              </a:spcBef>
              <a:buClr>
                <a:schemeClr val="tx2"/>
              </a:buClr>
              <a:buSzPct val="95000"/>
              <a:buNone/>
            </a:pPr>
            <a:r>
              <a:rPr lang="en-US" b="1" dirty="0" smtClean="0"/>
              <a:t>ENTOMOLOGY KIT FOR STUDENTS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https://www.wpiinc.com/images/directory/products/Student_Anataomy_4fd0a0d20c172_lrg.jp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57200" y="1656080"/>
            <a:ext cx="4038600" cy="354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s://www.wpiinc.com/images/directory/products/Student_Entomolo_4fd0a1dc2e440_lr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737360"/>
            <a:ext cx="4038600" cy="33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ASSIGNMENT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/>
              <a:t>1.MAKE LARGE DIAGRAMS OF 5 (FIVE) NAMED DISSECTING TOOLS</a:t>
            </a: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2. State the functions of the each tool drawn</a:t>
            </a:r>
            <a:endParaRPr lang="en-US" sz="40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630936"/>
          </a:xfrm>
        </p:spPr>
        <p:txBody>
          <a:bodyPr/>
          <a:lstStyle/>
          <a:p>
            <a:r>
              <a:rPr lang="en-US" sz="3600" b="1" dirty="0"/>
              <a:t>USE AND CARE OF THE MICROSCOPE</a:t>
            </a:r>
            <a:endParaRPr lang="en-US" sz="3600" dirty="0"/>
          </a:p>
        </p:txBody>
      </p:sp>
      <p:pic>
        <p:nvPicPr>
          <p:cNvPr id="4" name="Content Placeholder 3" descr="http://www.timvandevall.com/wp-content/uploads/Labeled-Microscope-Diagram.jpg"/>
          <p:cNvPicPr>
            <a:picLocks noGrp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981200" y="1143000"/>
            <a:ext cx="5562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707136"/>
          </a:xfrm>
        </p:spPr>
        <p:txBody>
          <a:bodyPr/>
          <a:lstStyle/>
          <a:p>
            <a:r>
              <a:rPr lang="en-US" dirty="0" smtClean="0"/>
              <a:t>PARTS OF MICROSCOPE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772400" cy="513636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2800" dirty="0" smtClean="0"/>
              <a:t>1. </a:t>
            </a:r>
            <a:r>
              <a:rPr lang="en-US" sz="2800" b="1" dirty="0" smtClean="0"/>
              <a:t>Eyepiece/Ocular </a:t>
            </a:r>
            <a:r>
              <a:rPr lang="en-US" sz="2800" b="1" dirty="0"/>
              <a:t>Lens</a:t>
            </a:r>
            <a:r>
              <a:rPr lang="en-US" sz="2800" dirty="0"/>
              <a:t> – The lens into which the </a:t>
            </a:r>
            <a:r>
              <a:rPr lang="en-US" sz="2800" dirty="0" smtClean="0"/>
              <a:t> 	user </a:t>
            </a:r>
            <a:r>
              <a:rPr lang="en-US" sz="2800" dirty="0"/>
              <a:t>looks to see the specimen.</a:t>
            </a:r>
            <a:br>
              <a:rPr lang="en-US" sz="2800" dirty="0"/>
            </a:br>
            <a:r>
              <a:rPr lang="en-US" sz="2800" dirty="0"/>
              <a:t>2. </a:t>
            </a:r>
            <a:r>
              <a:rPr lang="en-US" sz="2800" b="1" dirty="0"/>
              <a:t>Diopter Adjustment</a:t>
            </a:r>
            <a:r>
              <a:rPr lang="en-US" sz="2800" dirty="0"/>
              <a:t> – Used to alter focus </a:t>
            </a:r>
            <a:r>
              <a:rPr lang="en-US" sz="2800" dirty="0" smtClean="0"/>
              <a:t>	between </a:t>
            </a:r>
            <a:r>
              <a:rPr lang="en-US" sz="2800" dirty="0"/>
              <a:t>eyepieces to</a:t>
            </a:r>
            <a:br>
              <a:rPr lang="en-US" sz="2800" dirty="0"/>
            </a:br>
            <a:r>
              <a:rPr lang="en-US" sz="2800" dirty="0"/>
              <a:t>3. </a:t>
            </a:r>
            <a:r>
              <a:rPr lang="en-US" sz="2800" b="1" dirty="0"/>
              <a:t>Arm</a:t>
            </a:r>
            <a:r>
              <a:rPr lang="en-US" sz="2800" dirty="0"/>
              <a:t> – A supporting piece of the optical </a:t>
            </a:r>
            <a:r>
              <a:rPr lang="en-US" sz="2800" dirty="0" smtClean="0"/>
              <a:t>	microscope </a:t>
            </a:r>
            <a:r>
              <a:rPr lang="en-US" sz="2800" dirty="0"/>
              <a:t>mounted upon the base.</a:t>
            </a:r>
            <a:br>
              <a:rPr lang="en-US" sz="2800" dirty="0"/>
            </a:br>
            <a:r>
              <a:rPr lang="en-US" sz="2800" dirty="0"/>
              <a:t>4.</a:t>
            </a:r>
            <a:r>
              <a:rPr lang="en-US" sz="2800" b="1" dirty="0"/>
              <a:t> Nose Piece</a:t>
            </a:r>
            <a:r>
              <a:rPr lang="en-US" sz="2800" dirty="0"/>
              <a:t> – A rotating turret for switching </a:t>
            </a:r>
            <a:r>
              <a:rPr lang="en-US" sz="2800" dirty="0" smtClean="0"/>
              <a:t>	between </a:t>
            </a:r>
            <a:r>
              <a:rPr lang="en-US" sz="2800" dirty="0"/>
              <a:t>objective lenses.</a:t>
            </a:r>
            <a:br>
              <a:rPr lang="en-US" sz="2800" dirty="0"/>
            </a:br>
            <a:r>
              <a:rPr lang="en-US" sz="2800" dirty="0"/>
              <a:t>5. </a:t>
            </a:r>
            <a:r>
              <a:rPr lang="en-US" sz="2800" b="1" dirty="0"/>
              <a:t>Objective Lenses</a:t>
            </a:r>
            <a:r>
              <a:rPr lang="en-US" sz="2800" dirty="0"/>
              <a:t> – Lenses with various </a:t>
            </a:r>
            <a:r>
              <a:rPr lang="en-US" sz="2800" dirty="0" smtClean="0"/>
              <a:t>	magnification </a:t>
            </a:r>
            <a:r>
              <a:rPr lang="en-US" sz="2800" dirty="0"/>
              <a:t>strengths.</a:t>
            </a:r>
            <a:br>
              <a:rPr lang="en-US" sz="2800" dirty="0"/>
            </a:br>
            <a:r>
              <a:rPr lang="en-US" sz="2800" dirty="0"/>
              <a:t>6. </a:t>
            </a:r>
            <a:r>
              <a:rPr lang="en-US" sz="2800" b="1" dirty="0"/>
              <a:t>Slide Holder</a:t>
            </a:r>
            <a:r>
              <a:rPr lang="en-US" sz="2800" dirty="0"/>
              <a:t> – Clips to keep the slide in place.</a:t>
            </a:r>
            <a:br>
              <a:rPr lang="en-US" sz="2800" dirty="0"/>
            </a:br>
            <a:endParaRPr lang="en-US" sz="28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33400"/>
            <a:ext cx="7772400" cy="5822160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en-US" dirty="0"/>
              <a:t>7. </a:t>
            </a:r>
            <a:r>
              <a:rPr lang="en-US" b="1" dirty="0"/>
              <a:t>Stage</a:t>
            </a:r>
            <a:r>
              <a:rPr lang="en-US" dirty="0"/>
              <a:t> – The platform holding the specimen slide.</a:t>
            </a:r>
            <a:br>
              <a:rPr lang="en-US" dirty="0"/>
            </a:br>
            <a:r>
              <a:rPr lang="en-US" dirty="0"/>
              <a:t>8. </a:t>
            </a:r>
            <a:r>
              <a:rPr lang="en-US" b="1" dirty="0"/>
              <a:t>Coarse Focus</a:t>
            </a:r>
            <a:r>
              <a:rPr lang="en-US" dirty="0"/>
              <a:t> – Brings specimen into general </a:t>
            </a:r>
            <a:r>
              <a:rPr lang="en-US" dirty="0" smtClean="0"/>
              <a:t>	focus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9. </a:t>
            </a:r>
            <a:r>
              <a:rPr lang="en-US" b="1" dirty="0"/>
              <a:t>Fine Focus</a:t>
            </a:r>
            <a:r>
              <a:rPr lang="en-US" dirty="0"/>
              <a:t> – Fine tunes the focus of the </a:t>
            </a:r>
            <a:r>
              <a:rPr lang="en-US" dirty="0" smtClean="0"/>
              <a:t>	specimen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10. </a:t>
            </a:r>
            <a:r>
              <a:rPr lang="en-US" b="1" dirty="0"/>
              <a:t>Condenser</a:t>
            </a:r>
            <a:r>
              <a:rPr lang="en-US" dirty="0"/>
              <a:t> – Focuses light from the light source </a:t>
            </a:r>
            <a:r>
              <a:rPr lang="en-US" dirty="0" smtClean="0"/>
              <a:t>	onto </a:t>
            </a:r>
            <a:r>
              <a:rPr lang="en-US" dirty="0"/>
              <a:t>the specimen.</a:t>
            </a:r>
            <a:br>
              <a:rPr lang="en-US" dirty="0"/>
            </a:br>
            <a:r>
              <a:rPr lang="en-US" dirty="0"/>
              <a:t>11.</a:t>
            </a:r>
            <a:r>
              <a:rPr lang="en-US" b="1" dirty="0"/>
              <a:t> Iris Diaphragm</a:t>
            </a:r>
            <a:r>
              <a:rPr lang="en-US" dirty="0"/>
              <a:t> – An opaque iris composed of </a:t>
            </a:r>
            <a:r>
              <a:rPr lang="en-US" dirty="0" smtClean="0"/>
              <a:t>	blades </a:t>
            </a:r>
            <a:r>
              <a:rPr lang="en-US" dirty="0"/>
              <a:t>made to pass light through an </a:t>
            </a:r>
            <a:r>
              <a:rPr lang="en-US" dirty="0" smtClean="0"/>
              <a:t>	aperture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12. </a:t>
            </a:r>
            <a:r>
              <a:rPr lang="en-US" b="1" dirty="0"/>
              <a:t>Base </a:t>
            </a:r>
            <a:r>
              <a:rPr lang="en-US" dirty="0"/>
              <a:t>– The supporting block of the light </a:t>
            </a:r>
            <a:r>
              <a:rPr lang="en-US" dirty="0" smtClean="0"/>
              <a:t>	microscope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13. </a:t>
            </a:r>
            <a:r>
              <a:rPr lang="en-US" b="1" dirty="0"/>
              <a:t>Light Source</a:t>
            </a:r>
            <a:r>
              <a:rPr lang="en-US" dirty="0"/>
              <a:t> –  A light or a daylight directed via </a:t>
            </a:r>
            <a:r>
              <a:rPr lang="en-US" dirty="0" smtClean="0"/>
              <a:t>	a </a:t>
            </a:r>
            <a:r>
              <a:rPr lang="en-US" dirty="0"/>
              <a:t>mirror.</a:t>
            </a:r>
            <a:br>
              <a:rPr lang="en-US" dirty="0"/>
            </a:br>
            <a:r>
              <a:rPr lang="en-US" dirty="0"/>
              <a:t>14. </a:t>
            </a:r>
            <a:r>
              <a:rPr lang="en-US" b="1" dirty="0"/>
              <a:t>On/Off Switch</a:t>
            </a:r>
            <a:r>
              <a:rPr lang="en-US" dirty="0"/>
              <a:t> – You probably understand what </a:t>
            </a:r>
            <a:r>
              <a:rPr lang="en-US" dirty="0" smtClean="0"/>
              <a:t>	this </a:t>
            </a:r>
            <a:r>
              <a:rPr lang="en-US" dirty="0"/>
              <a:t>does </a:t>
            </a:r>
            <a:r>
              <a:rPr lang="en-US" dirty="0" smtClean="0"/>
              <a:t>)</a:t>
            </a:r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707136"/>
          </a:xfrm>
        </p:spPr>
        <p:txBody>
          <a:bodyPr/>
          <a:lstStyle/>
          <a:p>
            <a:r>
              <a:rPr lang="en-US" b="1" dirty="0"/>
              <a:t>Handling the Microscope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772400" cy="5136360"/>
          </a:xfrm>
        </p:spPr>
        <p:txBody>
          <a:bodyPr>
            <a:normAutofit fontScale="92500" lnSpcReduction="10000"/>
          </a:bodyPr>
          <a:lstStyle/>
          <a:p>
            <a:pPr marL="68580" lvl="0" indent="0">
              <a:buNone/>
            </a:pPr>
            <a:r>
              <a:rPr lang="en-US" dirty="0" smtClean="0"/>
              <a:t>1. Always </a:t>
            </a:r>
            <a:r>
              <a:rPr lang="en-US" dirty="0"/>
              <a:t>use two hands to move the microscope. Place one hand around the arm, lift the scope, and then put your other hand under the base of the scope for support.</a:t>
            </a:r>
            <a:endParaRPr lang="en-US" dirty="0"/>
          </a:p>
          <a:p>
            <a:pPr marL="68580" lvl="0" indent="0">
              <a:buNone/>
            </a:pPr>
            <a:r>
              <a:rPr lang="en-US" dirty="0" smtClean="0"/>
              <a:t>2. Be </a:t>
            </a:r>
            <a:r>
              <a:rPr lang="en-US" dirty="0"/>
              <a:t>gentle. Setting the microscope down on the table roughly could jar lenses and other parts loose. The microscope seems like a simple instrument, but each lens (eyepiece and objective) is actually made up of a number of other lenses; banging your microscope around, shakes about 15 to 20 lenses</a:t>
            </a:r>
            <a:endParaRPr lang="en-US" dirty="0"/>
          </a:p>
          <a:p>
            <a:pPr marL="68580" lvl="0" indent="0">
              <a:buNone/>
            </a:pPr>
            <a:r>
              <a:rPr lang="en-US" dirty="0" smtClean="0"/>
              <a:t>3. Always </a:t>
            </a:r>
            <a:r>
              <a:rPr lang="en-US" dirty="0"/>
              <a:t>have clean hands when handling your microscope.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How would you carry </a:t>
            </a:r>
            <a:r>
              <a:rPr lang="en-US" sz="3200" dirty="0" smtClean="0"/>
              <a:t>the microscope</a:t>
            </a:r>
            <a:r>
              <a:rPr lang="en-US" sz="3200" dirty="0"/>
              <a:t>? </a:t>
            </a:r>
            <a:br>
              <a:rPr lang="en-US" sz="3200" dirty="0" smtClean="0"/>
            </a:br>
            <a:r>
              <a:rPr lang="en-US" sz="3200" dirty="0"/>
              <a:t> </a:t>
            </a:r>
            <a:r>
              <a:rPr lang="en-US" b="1" dirty="0" smtClean="0"/>
              <a:t>A       or       B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09600" y="1828800"/>
            <a:ext cx="3886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828800"/>
            <a:ext cx="3657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Storing the Microscope</a:t>
            </a:r>
            <a:br>
              <a:rPr lang="en-US" sz="3600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4660" lvl="1" indent="0">
              <a:buNone/>
            </a:pPr>
            <a:r>
              <a:rPr lang="en-US" sz="3600" dirty="0" smtClean="0"/>
              <a:t>1.Return </a:t>
            </a:r>
            <a:r>
              <a:rPr lang="en-US" sz="3600" dirty="0"/>
              <a:t>the lowest power objective </a:t>
            </a:r>
            <a:r>
              <a:rPr lang="en-US" sz="3600" dirty="0" smtClean="0"/>
              <a:t>	in </a:t>
            </a:r>
            <a:r>
              <a:rPr lang="en-US" sz="3600" dirty="0"/>
              <a:t>place </a:t>
            </a:r>
            <a:endParaRPr lang="en-US" sz="3600" dirty="0"/>
          </a:p>
          <a:p>
            <a:pPr marL="454660" lvl="1" indent="0">
              <a:buNone/>
            </a:pPr>
            <a:r>
              <a:rPr lang="en-US" sz="3600" dirty="0" smtClean="0"/>
              <a:t>2.Wrap </a:t>
            </a:r>
            <a:r>
              <a:rPr lang="en-US" sz="3600" dirty="0"/>
              <a:t>the cord around the base </a:t>
            </a:r>
            <a:endParaRPr lang="en-US" sz="3600" dirty="0"/>
          </a:p>
          <a:p>
            <a:pPr marL="68580" indent="0">
              <a:buNone/>
            </a:pPr>
            <a:r>
              <a:rPr lang="en-US" sz="3600" dirty="0" smtClean="0"/>
              <a:t>     3. Dust </a:t>
            </a:r>
            <a:r>
              <a:rPr lang="en-US" sz="3600" dirty="0"/>
              <a:t>is an enemy to microscope </a:t>
            </a:r>
            <a:r>
              <a:rPr lang="en-US" sz="3600" dirty="0" smtClean="0"/>
              <a:t>	lenses; always </a:t>
            </a:r>
            <a:r>
              <a:rPr lang="en-US" sz="3600" dirty="0"/>
              <a:t>keep the microscope </a:t>
            </a:r>
            <a:r>
              <a:rPr lang="en-US" sz="3600" dirty="0" smtClean="0"/>
              <a:t>	covered 	when </a:t>
            </a:r>
            <a:r>
              <a:rPr lang="en-US" sz="3600" dirty="0"/>
              <a:t>not in use</a:t>
            </a:r>
            <a:endParaRPr lang="en-US" sz="36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707136"/>
          </a:xfrm>
        </p:spPr>
        <p:txBody>
          <a:bodyPr/>
          <a:lstStyle/>
          <a:p>
            <a:r>
              <a:rPr lang="en-US" b="1" dirty="0"/>
              <a:t>Cleaning the Microscope</a:t>
            </a:r>
            <a:br>
              <a:rPr lang="en-US" sz="36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772400" cy="5136360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Don’t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let the microscope get too dirty – always use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	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dust cover when not in use.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clean the eyepiece – use a high quality lens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paper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First brush any visible dust from the lens,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and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then wipe the lens. Do not use facial tissues,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they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made from ground up wood fibers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could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damage the lenses.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clean the objective lenses – use a fresh piece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lens paper each time so that you don't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transfer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dust from one lens to another.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Use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lens paper on all glass parts of the microscope.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Clean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oil immersion lens with chemicals provided by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your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instructor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990600"/>
          </a:xfrm>
        </p:spPr>
        <p:txBody>
          <a:bodyPr/>
          <a:lstStyle/>
          <a:p>
            <a:r>
              <a:rPr lang="en-US" sz="3200" b="1" dirty="0"/>
              <a:t>MICROMETRY/</a:t>
            </a:r>
            <a:r>
              <a:rPr lang="en-US" sz="3200" b="1" u="sng" dirty="0">
                <a:hlinkClick r:id="rId1"/>
              </a:rPr>
              <a:t>MEASURING OBJECTS UNDER THE MICROSCOPE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983960"/>
          </a:xfrm>
        </p:spPr>
        <p:txBody>
          <a:bodyPr/>
          <a:lstStyle/>
          <a:p>
            <a:pPr marL="68580" indent="0">
              <a:buNone/>
            </a:pPr>
            <a:r>
              <a:rPr lang="en-US" dirty="0"/>
              <a:t>Micrometry is the science in which we have some measurement of the dimensions of an object being observed under the microscope. </a:t>
            </a: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The </a:t>
            </a:r>
            <a:r>
              <a:rPr lang="en-US" dirty="0"/>
              <a:t>method employs some special types of measuring devices which are so oriented that these can well be attached to or put into the microscope and obser­ved. The object, to be measured, is calibrated against these scales.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LOW TEMPERATURE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Very cold temperature!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43000" y="1371600"/>
            <a:ext cx="6781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i="1" dirty="0"/>
              <a:t>Types of Micrometry:</a:t>
            </a:r>
            <a:br>
              <a:rPr lang="en-US" b="1" i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</a:t>
            </a:r>
            <a:r>
              <a:rPr lang="en-US" dirty="0"/>
              <a:t>are usually two types of micrometers, i.e. stage micrometer and ocular meter or ocular micrometer 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cular Micrometer and Ocular Micrometer Scale and L.S. of Ocular">
            <a:hlinkClick r:id="rId1"/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33400"/>
            <a:ext cx="5867400" cy="579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age Micrometer, Stage Micrometer Fixed and Magnified Stage Micrometer Scale">
            <a:hlinkClick r:id="rId1"/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81000"/>
            <a:ext cx="6248399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783336"/>
          </a:xfrm>
        </p:spPr>
        <p:txBody>
          <a:bodyPr/>
          <a:lstStyle/>
          <a:p>
            <a:r>
              <a:rPr lang="en-US" dirty="0" smtClean="0"/>
              <a:t>Stage Micrometer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371600"/>
            <a:ext cx="3848100" cy="49847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LASER BEAM HAZARD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ttps://usercontent2.hubstatic.com/8158613_f520.jp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600200" y="1371600"/>
            <a:ext cx="5715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CORROSIVE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ttps://usercontent1.hubstatic.com/8155248_f1024.jp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66800" y="1143000"/>
            <a:ext cx="7239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DANGEROUS TO THE ENVIRONMENT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https://usercontent2.hubstatic.com/8158679_f520.jp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85800" y="1371600"/>
            <a:ext cx="7772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0</TotalTime>
  <Words>11635</Words>
  <Application>WPS Presentation</Application>
  <PresentationFormat>On-screen Show (4:3)</PresentationFormat>
  <Paragraphs>329</Paragraphs>
  <Slides>63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63</vt:i4>
      </vt:variant>
    </vt:vector>
  </HeadingPairs>
  <TitlesOfParts>
    <vt:vector size="75" baseType="lpstr">
      <vt:lpstr>Arial</vt:lpstr>
      <vt:lpstr>SimSun</vt:lpstr>
      <vt:lpstr>Wingdings</vt:lpstr>
      <vt:lpstr>Wingdings</vt:lpstr>
      <vt:lpstr>Wingdings 2</vt:lpstr>
      <vt:lpstr>Wingdings 3</vt:lpstr>
      <vt:lpstr>Corbel</vt:lpstr>
      <vt:lpstr>Consolas</vt:lpstr>
      <vt:lpstr>Microsoft YaHei</vt:lpstr>
      <vt:lpstr>Arial Unicode MS</vt:lpstr>
      <vt:lpstr>Calibri</vt:lpstr>
      <vt:lpstr>Metro</vt:lpstr>
      <vt:lpstr>BIO104</vt:lpstr>
      <vt:lpstr>LABORATORY HAZARD SYMBOLS AND MEANINGS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Cleaning </vt:lpstr>
      <vt:lpstr>PowerPoint 演示文稿</vt:lpstr>
      <vt:lpstr>Section cutting</vt:lpstr>
      <vt:lpstr>FIRST AID</vt:lpstr>
      <vt:lpstr>BASIC CONTENTS ARE: </vt:lpstr>
      <vt:lpstr>Medications </vt:lpstr>
      <vt:lpstr>PowerPoint 演示文稿</vt:lpstr>
      <vt:lpstr>PowerPoint 演示文稿</vt:lpstr>
      <vt:lpstr> DISSECTION</vt:lpstr>
      <vt:lpstr>CARE OF DISSECTION KIT </vt:lpstr>
      <vt:lpstr>How to help prevent rust </vt:lpstr>
      <vt:lpstr>PowerPoint 演示文稿</vt:lpstr>
      <vt:lpstr>PowerPoint 演示文稿</vt:lpstr>
      <vt:lpstr>PowerPoint 演示文稿</vt:lpstr>
      <vt:lpstr>ASSIGNMENT</vt:lpstr>
      <vt:lpstr>USE AND CARE OF THE MICROSCOPE</vt:lpstr>
      <vt:lpstr>PARTS OF MICROSCOPE</vt:lpstr>
      <vt:lpstr>PowerPoint 演示文稿</vt:lpstr>
      <vt:lpstr>Handling the Microscope </vt:lpstr>
      <vt:lpstr>How would you carry the microscope?   A       or       B  </vt:lpstr>
      <vt:lpstr>Storing the Microscope </vt:lpstr>
      <vt:lpstr>Cleaning the Microscope </vt:lpstr>
      <vt:lpstr>MICROMETRY/MEASURING OBJECTS UNDER THE MICROSCOPE </vt:lpstr>
      <vt:lpstr>Types of Micrometry: </vt:lpstr>
      <vt:lpstr>PowerPoint 演示文稿</vt:lpstr>
      <vt:lpstr>PowerPoint 演示文稿</vt:lpstr>
      <vt:lpstr>Stage Micrometer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BIO104</dc:title>
  <dc:creator>hp</dc:creator>
  <cp:lastModifiedBy>user</cp:lastModifiedBy>
  <cp:revision>50</cp:revision>
  <dcterms:created xsi:type="dcterms:W3CDTF">2019-04-17T05:58:00Z</dcterms:created>
  <dcterms:modified xsi:type="dcterms:W3CDTF">2022-10-26T13:07:10Z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56231D30C6CF41EBACD85B034BA3326C</vt:lpwstr>
  </property>
  <property fmtid="{D5CDD505-2E9C-101B-9397-08002B2CF9AE}" pid="3" name="KSOProductBuildVer">
    <vt:lpwstr>1033-11.2.0.11341</vt:lpwstr>
  </property>
</Properties>
</file>